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950075" cy="923607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Questrial" panose="020B0604020202020204" charset="0"/>
      <p:regular r:id="rId19"/>
    </p:embeddedFont>
    <p:embeddedFont>
      <p:font typeface="Helvetica Neue Light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12329" cy="463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6173" y="1"/>
            <a:ext cx="3012329" cy="463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98588" y="1154113"/>
            <a:ext cx="4152900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637" y="4444546"/>
            <a:ext cx="5558801" cy="363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379"/>
            <a:ext cx="3012329" cy="463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368acac9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368acac90_0_98:notes"/>
          <p:cNvSpPr txBox="1">
            <a:spLocks noGrp="1"/>
          </p:cNvSpPr>
          <p:nvPr>
            <p:ph type="body" idx="1"/>
          </p:nvPr>
        </p:nvSpPr>
        <p:spPr>
          <a:xfrm>
            <a:off x="695637" y="4444546"/>
            <a:ext cx="5558700" cy="3636900"/>
          </a:xfrm>
          <a:prstGeom prst="rect">
            <a:avLst/>
          </a:prstGeom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4368acac90_0_98:notes"/>
          <p:cNvSpPr txBox="1">
            <a:spLocks noGrp="1"/>
          </p:cNvSpPr>
          <p:nvPr>
            <p:ph type="sldNum" idx="12"/>
          </p:nvPr>
        </p:nvSpPr>
        <p:spPr>
          <a:xfrm>
            <a:off x="3936173" y="8772379"/>
            <a:ext cx="3012300" cy="463800"/>
          </a:xfrm>
          <a:prstGeom prst="rect">
            <a:avLst/>
          </a:prstGeom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477f0f77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477f0f774_0_13:notes"/>
          <p:cNvSpPr txBox="1">
            <a:spLocks noGrp="1"/>
          </p:cNvSpPr>
          <p:nvPr>
            <p:ph type="body" idx="1"/>
          </p:nvPr>
        </p:nvSpPr>
        <p:spPr>
          <a:xfrm>
            <a:off x="695637" y="4444546"/>
            <a:ext cx="5558700" cy="3636900"/>
          </a:xfrm>
          <a:prstGeom prst="rect">
            <a:avLst/>
          </a:prstGeom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6477f0f774_0_13:notes"/>
          <p:cNvSpPr txBox="1">
            <a:spLocks noGrp="1"/>
          </p:cNvSpPr>
          <p:nvPr>
            <p:ph type="sldNum" idx="12"/>
          </p:nvPr>
        </p:nvSpPr>
        <p:spPr>
          <a:xfrm>
            <a:off x="3936173" y="8772379"/>
            <a:ext cx="3012300" cy="463800"/>
          </a:xfrm>
          <a:prstGeom prst="rect">
            <a:avLst/>
          </a:prstGeom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477f0f77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477f0f774_0_29:notes"/>
          <p:cNvSpPr txBox="1">
            <a:spLocks noGrp="1"/>
          </p:cNvSpPr>
          <p:nvPr>
            <p:ph type="body" idx="1"/>
          </p:nvPr>
        </p:nvSpPr>
        <p:spPr>
          <a:xfrm>
            <a:off x="695637" y="4444546"/>
            <a:ext cx="5558700" cy="3636900"/>
          </a:xfrm>
          <a:prstGeom prst="rect">
            <a:avLst/>
          </a:prstGeom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6477f0f774_0_29:notes"/>
          <p:cNvSpPr txBox="1">
            <a:spLocks noGrp="1"/>
          </p:cNvSpPr>
          <p:nvPr>
            <p:ph type="sldNum" idx="12"/>
          </p:nvPr>
        </p:nvSpPr>
        <p:spPr>
          <a:xfrm>
            <a:off x="3936173" y="8772379"/>
            <a:ext cx="3012300" cy="463800"/>
          </a:xfrm>
          <a:prstGeom prst="rect">
            <a:avLst/>
          </a:prstGeom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477f0f77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477f0f774_0_39:notes"/>
          <p:cNvSpPr txBox="1">
            <a:spLocks noGrp="1"/>
          </p:cNvSpPr>
          <p:nvPr>
            <p:ph type="body" idx="1"/>
          </p:nvPr>
        </p:nvSpPr>
        <p:spPr>
          <a:xfrm>
            <a:off x="695637" y="4444546"/>
            <a:ext cx="5558700" cy="3636900"/>
          </a:xfrm>
          <a:prstGeom prst="rect">
            <a:avLst/>
          </a:prstGeom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6477f0f774_0_39:notes"/>
          <p:cNvSpPr txBox="1">
            <a:spLocks noGrp="1"/>
          </p:cNvSpPr>
          <p:nvPr>
            <p:ph type="sldNum" idx="12"/>
          </p:nvPr>
        </p:nvSpPr>
        <p:spPr>
          <a:xfrm>
            <a:off x="3936173" y="8772379"/>
            <a:ext cx="3012300" cy="463800"/>
          </a:xfrm>
          <a:prstGeom prst="rect">
            <a:avLst/>
          </a:prstGeom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477f0f77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477f0f774_0_49:notes"/>
          <p:cNvSpPr txBox="1">
            <a:spLocks noGrp="1"/>
          </p:cNvSpPr>
          <p:nvPr>
            <p:ph type="body" idx="1"/>
          </p:nvPr>
        </p:nvSpPr>
        <p:spPr>
          <a:xfrm>
            <a:off x="695637" y="4444546"/>
            <a:ext cx="5558700" cy="3636900"/>
          </a:xfrm>
          <a:prstGeom prst="rect">
            <a:avLst/>
          </a:prstGeom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6477f0f774_0_49:notes"/>
          <p:cNvSpPr txBox="1">
            <a:spLocks noGrp="1"/>
          </p:cNvSpPr>
          <p:nvPr>
            <p:ph type="sldNum" idx="12"/>
          </p:nvPr>
        </p:nvSpPr>
        <p:spPr>
          <a:xfrm>
            <a:off x="3936173" y="8772379"/>
            <a:ext cx="3012300" cy="463800"/>
          </a:xfrm>
          <a:prstGeom prst="rect">
            <a:avLst/>
          </a:prstGeom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477f0f7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477f0f774_0_0:notes"/>
          <p:cNvSpPr txBox="1">
            <a:spLocks noGrp="1"/>
          </p:cNvSpPr>
          <p:nvPr>
            <p:ph type="body" idx="1"/>
          </p:nvPr>
        </p:nvSpPr>
        <p:spPr>
          <a:xfrm>
            <a:off x="695637" y="4444546"/>
            <a:ext cx="5558700" cy="3636900"/>
          </a:xfrm>
          <a:prstGeom prst="rect">
            <a:avLst/>
          </a:prstGeom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6477f0f774_0_0:notes"/>
          <p:cNvSpPr txBox="1">
            <a:spLocks noGrp="1"/>
          </p:cNvSpPr>
          <p:nvPr>
            <p:ph type="sldNum" idx="12"/>
          </p:nvPr>
        </p:nvSpPr>
        <p:spPr>
          <a:xfrm>
            <a:off x="3936173" y="8772379"/>
            <a:ext cx="3012300" cy="463800"/>
          </a:xfrm>
          <a:prstGeom prst="rect">
            <a:avLst/>
          </a:prstGeom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477f0f77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477f0f774_0_23:notes"/>
          <p:cNvSpPr txBox="1">
            <a:spLocks noGrp="1"/>
          </p:cNvSpPr>
          <p:nvPr>
            <p:ph type="body" idx="1"/>
          </p:nvPr>
        </p:nvSpPr>
        <p:spPr>
          <a:xfrm>
            <a:off x="695637" y="4444546"/>
            <a:ext cx="5558700" cy="3636900"/>
          </a:xfrm>
          <a:prstGeom prst="rect">
            <a:avLst/>
          </a:prstGeom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6477f0f774_0_23:notes"/>
          <p:cNvSpPr txBox="1">
            <a:spLocks noGrp="1"/>
          </p:cNvSpPr>
          <p:nvPr>
            <p:ph type="sldNum" idx="12"/>
          </p:nvPr>
        </p:nvSpPr>
        <p:spPr>
          <a:xfrm>
            <a:off x="3936173" y="8772379"/>
            <a:ext cx="3012300" cy="463800"/>
          </a:xfrm>
          <a:prstGeom prst="rect">
            <a:avLst/>
          </a:prstGeom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477f0f77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4113"/>
            <a:ext cx="4152900" cy="311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477f0f774_0_6:notes"/>
          <p:cNvSpPr txBox="1">
            <a:spLocks noGrp="1"/>
          </p:cNvSpPr>
          <p:nvPr>
            <p:ph type="body" idx="1"/>
          </p:nvPr>
        </p:nvSpPr>
        <p:spPr>
          <a:xfrm>
            <a:off x="695637" y="4444546"/>
            <a:ext cx="5558700" cy="3636900"/>
          </a:xfrm>
          <a:prstGeom prst="rect">
            <a:avLst/>
          </a:prstGeom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6477f0f774_0_6:notes"/>
          <p:cNvSpPr txBox="1">
            <a:spLocks noGrp="1"/>
          </p:cNvSpPr>
          <p:nvPr>
            <p:ph type="sldNum" idx="12"/>
          </p:nvPr>
        </p:nvSpPr>
        <p:spPr>
          <a:xfrm>
            <a:off x="3936173" y="8772379"/>
            <a:ext cx="3012300" cy="463800"/>
          </a:xfrm>
          <a:prstGeom prst="rect">
            <a:avLst/>
          </a:prstGeom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 rot="5400000">
            <a:off x="2426208" y="-213360"/>
            <a:ext cx="452628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6" name="Google Shape;96;p12"/>
          <p:cNvSpPr/>
          <p:nvPr/>
        </p:nvSpPr>
        <p:spPr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None/>
              <a:defRPr sz="23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05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Questrial"/>
              <a:buNone/>
              <a:defRPr sz="4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sz="20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7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67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Questrial"/>
              <a:buNone/>
              <a:defRPr sz="28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1" name="Google Shape;81;p10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4478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>
            <a:off x="7676184" y="3837533"/>
            <a:ext cx="1404300" cy="495600"/>
          </a:xfrm>
          <a:prstGeom prst="roundRect">
            <a:avLst>
              <a:gd name="adj" fmla="val 11718"/>
            </a:avLst>
          </a:prstGeom>
          <a:solidFill>
            <a:srgbClr val="A17C36"/>
          </a:solidFill>
          <a:ln w="27075" cap="flat" cmpd="sng">
            <a:solidFill>
              <a:srgbClr val="6C8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None/>
            </a:pPr>
            <a:endParaRPr sz="2500" b="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7686229" y="3228082"/>
            <a:ext cx="1404300" cy="495600"/>
          </a:xfrm>
          <a:prstGeom prst="roundRect">
            <a:avLst>
              <a:gd name="adj" fmla="val 11718"/>
            </a:avLst>
          </a:prstGeom>
          <a:solidFill>
            <a:srgbClr val="A17C36"/>
          </a:solidFill>
          <a:ln w="27075" cap="flat" cmpd="sng">
            <a:solidFill>
              <a:srgbClr val="6C8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None/>
            </a:pPr>
            <a:endParaRPr sz="2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7695158" y="2019226"/>
            <a:ext cx="1371900" cy="1051500"/>
          </a:xfrm>
          <a:prstGeom prst="roundRect">
            <a:avLst>
              <a:gd name="adj" fmla="val 11718"/>
            </a:avLst>
          </a:prstGeom>
          <a:solidFill>
            <a:srgbClr val="A17C36"/>
          </a:solidFill>
          <a:ln w="27075" cap="flat" cmpd="sng">
            <a:solidFill>
              <a:srgbClr val="6C8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None/>
            </a:pPr>
            <a:endParaRPr sz="2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MaineCat Environment</a:t>
            </a:r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6671079" y="4599257"/>
            <a:ext cx="1787132" cy="1601137"/>
            <a:chOff x="4323319" y="3579344"/>
            <a:chExt cx="2266209" cy="2215800"/>
          </a:xfrm>
        </p:grpSpPr>
        <p:sp>
          <p:nvSpPr>
            <p:cNvPr id="110" name="Google Shape;110;p13"/>
            <p:cNvSpPr/>
            <p:nvPr/>
          </p:nvSpPr>
          <p:spPr>
            <a:xfrm>
              <a:off x="4395328" y="3579344"/>
              <a:ext cx="2194200" cy="2215800"/>
            </a:xfrm>
            <a:prstGeom prst="roundRect">
              <a:avLst>
                <a:gd name="adj" fmla="val 11718"/>
              </a:avLst>
            </a:prstGeom>
            <a:solidFill>
              <a:srgbClr val="94B6D2"/>
            </a:solidFill>
            <a:ln w="27075" cap="flat" cmpd="sng">
              <a:solidFill>
                <a:srgbClr val="6C8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Noto Sans Symbols"/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4323319" y="3917972"/>
              <a:ext cx="2232300" cy="14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875" tIns="50775" rIns="88875" bIns="507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MILS: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Maine InfoNet Library System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(Sierra)</a:t>
              </a:r>
              <a:endParaRPr/>
            </a:p>
          </p:txBody>
        </p:sp>
      </p:grpSp>
      <p:sp>
        <p:nvSpPr>
          <p:cNvPr id="112" name="Google Shape;112;p13"/>
          <p:cNvSpPr/>
          <p:nvPr/>
        </p:nvSpPr>
        <p:spPr>
          <a:xfrm>
            <a:off x="7746504" y="1935510"/>
            <a:ext cx="12690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50775" rIns="88875" bIns="50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Colby, Bates, Bowdoin (Sierra)</a:t>
            </a:r>
            <a:endParaRPr sz="2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7686229" y="3144366"/>
            <a:ext cx="1355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50775" rIns="88875" bIns="50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PPL</a:t>
            </a: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(Sierra)</a:t>
            </a:r>
            <a:endParaRPr sz="2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14" name="Google Shape;114;p13"/>
          <p:cNvCxnSpPr/>
          <p:nvPr/>
        </p:nvCxnSpPr>
        <p:spPr>
          <a:xfrm rot="10800000" flipH="1">
            <a:off x="4114800" y="2529477"/>
            <a:ext cx="1002000" cy="2073900"/>
          </a:xfrm>
          <a:prstGeom prst="straightConnector1">
            <a:avLst/>
          </a:prstGeom>
          <a:noFill/>
          <a:ln w="36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3"/>
          <p:cNvCxnSpPr/>
          <p:nvPr/>
        </p:nvCxnSpPr>
        <p:spPr>
          <a:xfrm rot="10800000">
            <a:off x="5765524" y="2531606"/>
            <a:ext cx="101100" cy="2049900"/>
          </a:xfrm>
          <a:prstGeom prst="straightConnector1">
            <a:avLst/>
          </a:prstGeom>
          <a:noFill/>
          <a:ln w="36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3"/>
          <p:cNvCxnSpPr/>
          <p:nvPr/>
        </p:nvCxnSpPr>
        <p:spPr>
          <a:xfrm rot="10800000">
            <a:off x="6897158" y="2019261"/>
            <a:ext cx="798000" cy="567000"/>
          </a:xfrm>
          <a:prstGeom prst="straightConnector1">
            <a:avLst/>
          </a:prstGeom>
          <a:noFill/>
          <a:ln w="36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3"/>
          <p:cNvCxnSpPr/>
          <p:nvPr/>
        </p:nvCxnSpPr>
        <p:spPr>
          <a:xfrm rot="10800000">
            <a:off x="6896929" y="2302768"/>
            <a:ext cx="789300" cy="958800"/>
          </a:xfrm>
          <a:prstGeom prst="straightConnector1">
            <a:avLst/>
          </a:prstGeom>
          <a:noFill/>
          <a:ln w="36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13"/>
          <p:cNvCxnSpPr/>
          <p:nvPr/>
        </p:nvCxnSpPr>
        <p:spPr>
          <a:xfrm rot="10800000">
            <a:off x="6814529" y="2513590"/>
            <a:ext cx="830400" cy="1472400"/>
          </a:xfrm>
          <a:prstGeom prst="straightConnector1">
            <a:avLst/>
          </a:prstGeom>
          <a:noFill/>
          <a:ln w="36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9" name="Google Shape;119;p13"/>
          <p:cNvGrpSpPr/>
          <p:nvPr/>
        </p:nvGrpSpPr>
        <p:grpSpPr>
          <a:xfrm>
            <a:off x="76200" y="5212787"/>
            <a:ext cx="1857500" cy="1381312"/>
            <a:chOff x="0" y="0"/>
            <a:chExt cx="209" cy="155"/>
          </a:xfrm>
        </p:grpSpPr>
        <p:sp>
          <p:nvSpPr>
            <p:cNvPr id="120" name="Google Shape;120;p13"/>
            <p:cNvSpPr/>
            <p:nvPr/>
          </p:nvSpPr>
          <p:spPr>
            <a:xfrm>
              <a:off x="0" y="0"/>
              <a:ext cx="209" cy="155"/>
            </a:xfrm>
            <a:custGeom>
              <a:avLst/>
              <a:gdLst/>
              <a:ahLst/>
              <a:cxnLst/>
              <a:rect l="l" t="t" r="r" b="b"/>
              <a:pathLst>
                <a:path w="20856" h="20659" extrusionOk="0">
                  <a:moveTo>
                    <a:pt x="1882" y="6804"/>
                  </a:moveTo>
                  <a:lnTo>
                    <a:pt x="1882" y="6804"/>
                  </a:lnTo>
                  <a:cubicBezTo>
                    <a:pt x="1639" y="4397"/>
                    <a:pt x="2889" y="2181"/>
                    <a:pt x="4672" y="1854"/>
                  </a:cubicBezTo>
                  <a:cubicBezTo>
                    <a:pt x="5395" y="1721"/>
                    <a:pt x="6130" y="1919"/>
                    <a:pt x="6760" y="2417"/>
                  </a:cubicBezTo>
                  <a:cubicBezTo>
                    <a:pt x="7426" y="721"/>
                    <a:pt x="8985" y="76"/>
                    <a:pt x="10240" y="977"/>
                  </a:cubicBezTo>
                  <a:cubicBezTo>
                    <a:pt x="10460" y="1134"/>
                    <a:pt x="10661" y="1334"/>
                    <a:pt x="10839" y="1570"/>
                  </a:cubicBezTo>
                  <a:cubicBezTo>
                    <a:pt x="11358" y="164"/>
                    <a:pt x="12623" y="-407"/>
                    <a:pt x="13664" y="294"/>
                  </a:cubicBezTo>
                  <a:cubicBezTo>
                    <a:pt x="13953" y="488"/>
                    <a:pt x="14204" y="769"/>
                    <a:pt x="14399" y="1115"/>
                  </a:cubicBezTo>
                  <a:cubicBezTo>
                    <a:pt x="15236" y="-215"/>
                    <a:pt x="16716" y="-379"/>
                    <a:pt x="17703" y="748"/>
                  </a:cubicBezTo>
                  <a:cubicBezTo>
                    <a:pt x="18119" y="1221"/>
                    <a:pt x="18398" y="1875"/>
                    <a:pt x="18495" y="2596"/>
                  </a:cubicBezTo>
                  <a:cubicBezTo>
                    <a:pt x="19867" y="3101"/>
                    <a:pt x="20676" y="5014"/>
                    <a:pt x="20302" y="6868"/>
                  </a:cubicBezTo>
                  <a:cubicBezTo>
                    <a:pt x="20271" y="7024"/>
                    <a:pt x="20231" y="7177"/>
                    <a:pt x="20184" y="7325"/>
                  </a:cubicBezTo>
                  <a:cubicBezTo>
                    <a:pt x="21285" y="9258"/>
                    <a:pt x="21015" y="12028"/>
                    <a:pt x="19583" y="13512"/>
                  </a:cubicBezTo>
                  <a:cubicBezTo>
                    <a:pt x="19137" y="13974"/>
                    <a:pt x="18610" y="14273"/>
                    <a:pt x="18054" y="14381"/>
                  </a:cubicBezTo>
                  <a:cubicBezTo>
                    <a:pt x="18041" y="16460"/>
                    <a:pt x="16781" y="18132"/>
                    <a:pt x="15239" y="18115"/>
                  </a:cubicBezTo>
                  <a:cubicBezTo>
                    <a:pt x="14724" y="18110"/>
                    <a:pt x="14220" y="17912"/>
                    <a:pt x="13783" y="17544"/>
                  </a:cubicBezTo>
                  <a:cubicBezTo>
                    <a:pt x="13261" y="19875"/>
                    <a:pt x="11442" y="21193"/>
                    <a:pt x="9719" y="20487"/>
                  </a:cubicBezTo>
                  <a:cubicBezTo>
                    <a:pt x="8997" y="20191"/>
                    <a:pt x="8374" y="19565"/>
                    <a:pt x="7954" y="18717"/>
                  </a:cubicBezTo>
                  <a:cubicBezTo>
                    <a:pt x="6191" y="20153"/>
                    <a:pt x="3901" y="19380"/>
                    <a:pt x="2841" y="16992"/>
                  </a:cubicBezTo>
                  <a:cubicBezTo>
                    <a:pt x="2828" y="16962"/>
                    <a:pt x="2814" y="16932"/>
                    <a:pt x="2801" y="16901"/>
                  </a:cubicBezTo>
                  <a:cubicBezTo>
                    <a:pt x="1647" y="17084"/>
                    <a:pt x="602" y="15972"/>
                    <a:pt x="466" y="14419"/>
                  </a:cubicBezTo>
                  <a:cubicBezTo>
                    <a:pt x="394" y="13591"/>
                    <a:pt x="596" y="12762"/>
                    <a:pt x="1020" y="12153"/>
                  </a:cubicBezTo>
                  <a:cubicBezTo>
                    <a:pt x="20" y="11359"/>
                    <a:pt x="-315" y="9616"/>
                    <a:pt x="270" y="8261"/>
                  </a:cubicBezTo>
                  <a:cubicBezTo>
                    <a:pt x="608" y="7478"/>
                    <a:pt x="1200" y="6961"/>
                    <a:pt x="1864" y="6868"/>
                  </a:cubicBezTo>
                  <a:lnTo>
                    <a:pt x="1882" y="6804"/>
                  </a:lnTo>
                  <a:close/>
                </a:path>
              </a:pathLst>
            </a:custGeom>
            <a:solidFill>
              <a:srgbClr val="E8D19D"/>
            </a:solidFill>
            <a:ln w="27075" cap="flat" cmpd="sng">
              <a:solidFill>
                <a:srgbClr val="6C8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9" y="7"/>
              <a:ext cx="162" cy="1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80" y="14010"/>
                  </a:moveTo>
                  <a:cubicBezTo>
                    <a:pt x="898" y="14065"/>
                    <a:pt x="416" y="13902"/>
                    <a:pt x="0" y="13541"/>
                  </a:cubicBezTo>
                  <a:moveTo>
                    <a:pt x="2598" y="19136"/>
                  </a:moveTo>
                  <a:lnTo>
                    <a:pt x="2598" y="19136"/>
                  </a:lnTo>
                  <a:cubicBezTo>
                    <a:pt x="2404" y="19249"/>
                    <a:pt x="2201" y="19325"/>
                    <a:pt x="1994" y="19360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6" y="21279"/>
                    <a:pt x="7534" y="20936"/>
                    <a:pt x="7438" y="20577"/>
                  </a:cubicBezTo>
                  <a:moveTo>
                    <a:pt x="14531" y="19049"/>
                  </a:moveTo>
                  <a:cubicBezTo>
                    <a:pt x="14510" y="19430"/>
                    <a:pt x="14461" y="19806"/>
                    <a:pt x="14386" y="20171"/>
                  </a:cubicBezTo>
                  <a:moveTo>
                    <a:pt x="17420" y="12115"/>
                  </a:moveTo>
                  <a:cubicBezTo>
                    <a:pt x="18513" y="12896"/>
                    <a:pt x="19202" y="14527"/>
                    <a:pt x="19192" y="16309"/>
                  </a:cubicBezTo>
                  <a:moveTo>
                    <a:pt x="21600" y="7648"/>
                  </a:moveTo>
                  <a:lnTo>
                    <a:pt x="21600" y="7648"/>
                  </a:lnTo>
                  <a:cubicBezTo>
                    <a:pt x="21423" y="8255"/>
                    <a:pt x="21153" y="8793"/>
                    <a:pt x="20811" y="9221"/>
                  </a:cubicBezTo>
                  <a:moveTo>
                    <a:pt x="19706" y="1813"/>
                  </a:moveTo>
                  <a:lnTo>
                    <a:pt x="19706" y="1813"/>
                  </a:lnTo>
                  <a:cubicBezTo>
                    <a:pt x="19737" y="2058"/>
                    <a:pt x="19751" y="2307"/>
                    <a:pt x="19748" y="2556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4"/>
                    <a:pt x="14907" y="285"/>
                    <a:pt x="15072" y="0"/>
                  </a:cubicBezTo>
                  <a:moveTo>
                    <a:pt x="10888" y="1398"/>
                  </a:moveTo>
                  <a:cubicBezTo>
                    <a:pt x="10930" y="1115"/>
                    <a:pt x="10996" y="841"/>
                    <a:pt x="11084" y="581"/>
                  </a:cubicBezTo>
                  <a:moveTo>
                    <a:pt x="6452" y="1676"/>
                  </a:moveTo>
                  <a:cubicBezTo>
                    <a:pt x="6709" y="1897"/>
                    <a:pt x="6946" y="2163"/>
                    <a:pt x="7160" y="2468"/>
                  </a:cubicBezTo>
                  <a:moveTo>
                    <a:pt x="1071" y="7904"/>
                  </a:moveTo>
                  <a:lnTo>
                    <a:pt x="1071" y="7904"/>
                  </a:lnTo>
                  <a:cubicBezTo>
                    <a:pt x="1015" y="7631"/>
                    <a:pt x="974" y="7353"/>
                    <a:pt x="948" y="707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27075" cap="flat" cmpd="sng">
              <a:solidFill>
                <a:srgbClr val="6C8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21" y="8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6425" tIns="72225" rIns="126425" bIns="722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Noto Sans Symbols"/>
                <a:buNone/>
              </a:pPr>
              <a:endParaRPr sz="3200" b="0" u="none" dirty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cxnSp>
        <p:nvCxnSpPr>
          <p:cNvPr id="123" name="Google Shape;123;p13"/>
          <p:cNvCxnSpPr/>
          <p:nvPr/>
        </p:nvCxnSpPr>
        <p:spPr>
          <a:xfrm rot="10800000">
            <a:off x="6238499" y="2513606"/>
            <a:ext cx="848100" cy="2067900"/>
          </a:xfrm>
          <a:prstGeom prst="straightConnector1">
            <a:avLst/>
          </a:prstGeom>
          <a:noFill/>
          <a:ln w="36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Google Shape;124;p13"/>
          <p:cNvSpPr/>
          <p:nvPr/>
        </p:nvSpPr>
        <p:spPr>
          <a:xfrm>
            <a:off x="7700740" y="3794001"/>
            <a:ext cx="1355100" cy="5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50775" rIns="88875" bIns="50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lang="en-US" sz="1500" b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UNE</a:t>
            </a:r>
            <a:endParaRPr sz="1800" b="0" u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lang="en-US" sz="1500" b="0" u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(Sierra)</a:t>
            </a:r>
            <a:endParaRPr sz="2500" b="0" u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125" name="Google Shape;125;p13"/>
          <p:cNvGrpSpPr/>
          <p:nvPr/>
        </p:nvGrpSpPr>
        <p:grpSpPr>
          <a:xfrm>
            <a:off x="134755" y="1892633"/>
            <a:ext cx="1783845" cy="820224"/>
            <a:chOff x="239887" y="2147978"/>
            <a:chExt cx="1837500" cy="1602000"/>
          </a:xfrm>
        </p:grpSpPr>
        <p:sp>
          <p:nvSpPr>
            <p:cNvPr id="126" name="Google Shape;126;p13"/>
            <p:cNvSpPr/>
            <p:nvPr/>
          </p:nvSpPr>
          <p:spPr>
            <a:xfrm>
              <a:off x="239887" y="2147978"/>
              <a:ext cx="1837500" cy="1602000"/>
            </a:xfrm>
            <a:prstGeom prst="roundRect">
              <a:avLst>
                <a:gd name="adj" fmla="val 11718"/>
              </a:avLst>
            </a:prstGeom>
            <a:solidFill>
              <a:srgbClr val="00B050"/>
            </a:solidFill>
            <a:ln w="27075" cap="flat" cmpd="sng">
              <a:solidFill>
                <a:srgbClr val="6C8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Noto Sans Symbols"/>
                <a:buNone/>
              </a:pPr>
              <a:endParaRPr sz="2500" b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266216" y="2707681"/>
              <a:ext cx="1759500" cy="482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126425" tIns="72225" rIns="126425" bIns="722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>
                  <a:latin typeface="Helvetica Neue"/>
                  <a:ea typeface="Helvetica Neue"/>
                  <a:cs typeface="Helvetica Neue"/>
                  <a:sym typeface="Helvetica Neue"/>
                </a:rPr>
                <a:t>Apollo </a:t>
              </a:r>
              <a:r>
                <a:rPr lang="en-US" sz="1400" b="0" u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Libraries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sz="1400" b="0" u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(via API – </a:t>
              </a:r>
              <a:r>
                <a:rPr lang="en-US">
                  <a:latin typeface="Helvetica Neue"/>
                  <a:ea typeface="Helvetica Neue"/>
                  <a:cs typeface="Helvetica Neue"/>
                  <a:sym typeface="Helvetica Neue"/>
                </a:rPr>
                <a:t>TBD</a:t>
              </a:r>
              <a:endParaRPr sz="2000" b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128" name="Google Shape;128;p13"/>
          <p:cNvGrpSpPr/>
          <p:nvPr/>
        </p:nvGrpSpPr>
        <p:grpSpPr>
          <a:xfrm>
            <a:off x="160405" y="4069602"/>
            <a:ext cx="1783845" cy="740284"/>
            <a:chOff x="239887" y="2147978"/>
            <a:chExt cx="1837500" cy="1602000"/>
          </a:xfrm>
        </p:grpSpPr>
        <p:sp>
          <p:nvSpPr>
            <p:cNvPr id="129" name="Google Shape;129;p13"/>
            <p:cNvSpPr/>
            <p:nvPr/>
          </p:nvSpPr>
          <p:spPr>
            <a:xfrm>
              <a:off x="239887" y="2147978"/>
              <a:ext cx="1837500" cy="1602000"/>
            </a:xfrm>
            <a:prstGeom prst="roundRect">
              <a:avLst>
                <a:gd name="adj" fmla="val 11718"/>
              </a:avLst>
            </a:prstGeom>
            <a:solidFill>
              <a:srgbClr val="00B050"/>
            </a:solidFill>
            <a:ln w="27075" cap="flat" cmpd="sng">
              <a:solidFill>
                <a:srgbClr val="6C8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Noto Sans Symbols"/>
                <a:buNone/>
              </a:pPr>
              <a:endParaRPr sz="2500" b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266216" y="2707681"/>
              <a:ext cx="1759500" cy="482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126425" tIns="72225" rIns="126425" bIns="722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sz="1400" b="0" u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Evergreen Libraries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sz="1400" b="0" u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(via API – </a:t>
              </a:r>
              <a:r>
                <a:rPr lang="en-US">
                  <a:latin typeface="Helvetica Neue"/>
                  <a:ea typeface="Helvetica Neue"/>
                  <a:cs typeface="Helvetica Neue"/>
                  <a:sym typeface="Helvetica Neue"/>
                </a:rPr>
                <a:t>TBD</a:t>
              </a:r>
              <a:r>
                <a:rPr lang="en-US" sz="1400" b="0" u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)</a:t>
              </a:r>
              <a:endParaRPr sz="2000" b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cxnSp>
        <p:nvCxnSpPr>
          <p:cNvPr id="131" name="Google Shape;131;p13"/>
          <p:cNvCxnSpPr/>
          <p:nvPr/>
        </p:nvCxnSpPr>
        <p:spPr>
          <a:xfrm rot="10800000" flipH="1">
            <a:off x="1950007" y="2522284"/>
            <a:ext cx="935400" cy="1645200"/>
          </a:xfrm>
          <a:prstGeom prst="straightConnector1">
            <a:avLst/>
          </a:prstGeom>
          <a:noFill/>
          <a:ln w="36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13"/>
          <p:cNvSpPr/>
          <p:nvPr/>
        </p:nvSpPr>
        <p:spPr>
          <a:xfrm>
            <a:off x="7686229" y="3144366"/>
            <a:ext cx="1355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875" tIns="50775" rIns="88875" bIns="50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PPL</a:t>
            </a: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(Sierra)</a:t>
            </a:r>
            <a:endParaRPr sz="25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33" name="Google Shape;133;p13"/>
          <p:cNvCxnSpPr>
            <a:stCxn id="127" idx="3"/>
          </p:cNvCxnSpPr>
          <p:nvPr/>
        </p:nvCxnSpPr>
        <p:spPr>
          <a:xfrm rot="10800000" flipH="1">
            <a:off x="1868438" y="2135296"/>
            <a:ext cx="658500" cy="167400"/>
          </a:xfrm>
          <a:prstGeom prst="straightConnector1">
            <a:avLst/>
          </a:prstGeom>
          <a:noFill/>
          <a:ln w="36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" name="Google Shape;134;p13"/>
          <p:cNvSpPr txBox="1"/>
          <p:nvPr/>
        </p:nvSpPr>
        <p:spPr>
          <a:xfrm>
            <a:off x="1959752" y="5688048"/>
            <a:ext cx="1003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Requesting via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ARRC Library</a:t>
            </a:r>
            <a:endParaRPr sz="1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135" name="Google Shape;135;p13"/>
          <p:cNvCxnSpPr/>
          <p:nvPr/>
        </p:nvCxnSpPr>
        <p:spPr>
          <a:xfrm>
            <a:off x="1734321" y="5549925"/>
            <a:ext cx="1105800" cy="12600"/>
          </a:xfrm>
          <a:prstGeom prst="straightConnector1">
            <a:avLst/>
          </a:prstGeom>
          <a:noFill/>
          <a:ln w="36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13"/>
          <p:cNvSpPr txBox="1"/>
          <p:nvPr/>
        </p:nvSpPr>
        <p:spPr>
          <a:xfrm>
            <a:off x="341925" y="5294000"/>
            <a:ext cx="14208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Independent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Library Systems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not directly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connected to 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MaineCat</a:t>
            </a:r>
            <a:endParaRPr sz="1200"/>
          </a:p>
        </p:txBody>
      </p:sp>
      <p:grpSp>
        <p:nvGrpSpPr>
          <p:cNvPr id="137" name="Google Shape;137;p13"/>
          <p:cNvGrpSpPr/>
          <p:nvPr/>
        </p:nvGrpSpPr>
        <p:grpSpPr>
          <a:xfrm>
            <a:off x="4755592" y="4599257"/>
            <a:ext cx="1787132" cy="1601137"/>
            <a:chOff x="4323319" y="3579344"/>
            <a:chExt cx="2266209" cy="2215800"/>
          </a:xfrm>
        </p:grpSpPr>
        <p:sp>
          <p:nvSpPr>
            <p:cNvPr id="138" name="Google Shape;138;p13"/>
            <p:cNvSpPr/>
            <p:nvPr/>
          </p:nvSpPr>
          <p:spPr>
            <a:xfrm>
              <a:off x="4395328" y="3579344"/>
              <a:ext cx="2194200" cy="2215800"/>
            </a:xfrm>
            <a:prstGeom prst="roundRect">
              <a:avLst>
                <a:gd name="adj" fmla="val 11718"/>
              </a:avLst>
            </a:prstGeom>
            <a:solidFill>
              <a:srgbClr val="94B6D2"/>
            </a:solidFill>
            <a:ln w="27075" cap="flat" cmpd="sng">
              <a:solidFill>
                <a:srgbClr val="6C8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Noto Sans Symbols"/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4323319" y="3917972"/>
              <a:ext cx="2232300" cy="14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875" tIns="50775" rIns="88875" bIns="507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M</a:t>
              </a:r>
              <a:r>
                <a:rPr lang="en-US" sz="1800">
                  <a:latin typeface="Helvetica Neue"/>
                  <a:ea typeface="Helvetica Neue"/>
                  <a:cs typeface="Helvetica Neue"/>
                  <a:sym typeface="Helvetica Neue"/>
                </a:rPr>
                <a:t>inerva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(Sierra)</a:t>
              </a:r>
              <a:endParaRPr/>
            </a:p>
          </p:txBody>
        </p:sp>
      </p:grpSp>
      <p:grpSp>
        <p:nvGrpSpPr>
          <p:cNvPr id="140" name="Google Shape;140;p13"/>
          <p:cNvGrpSpPr/>
          <p:nvPr/>
        </p:nvGrpSpPr>
        <p:grpSpPr>
          <a:xfrm>
            <a:off x="2840129" y="4599257"/>
            <a:ext cx="1787132" cy="1601137"/>
            <a:chOff x="4323319" y="3579344"/>
            <a:chExt cx="2266209" cy="2215800"/>
          </a:xfrm>
        </p:grpSpPr>
        <p:sp>
          <p:nvSpPr>
            <p:cNvPr id="141" name="Google Shape;141;p13"/>
            <p:cNvSpPr/>
            <p:nvPr/>
          </p:nvSpPr>
          <p:spPr>
            <a:xfrm>
              <a:off x="4395328" y="3579344"/>
              <a:ext cx="2194200" cy="2215800"/>
            </a:xfrm>
            <a:prstGeom prst="roundRect">
              <a:avLst>
                <a:gd name="adj" fmla="val 11718"/>
              </a:avLst>
            </a:prstGeom>
            <a:solidFill>
              <a:srgbClr val="94B6D2"/>
            </a:solidFill>
            <a:ln w="27075" cap="flat" cmpd="sng">
              <a:solidFill>
                <a:srgbClr val="6C8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Noto Sans Symbols"/>
                <a:buNone/>
              </a:pPr>
              <a:endParaRPr sz="25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323319" y="3917972"/>
              <a:ext cx="2232300" cy="14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8875" tIns="50775" rIns="88875" bIns="507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oto Sans Symbols"/>
                <a:buNone/>
              </a:pPr>
              <a:r>
                <a:rPr lang="en-US" sz="1800">
                  <a:latin typeface="Helvetica Neue"/>
                  <a:ea typeface="Helvetica Neue"/>
                  <a:cs typeface="Helvetica Neue"/>
                  <a:sym typeface="Helvetica Neue"/>
                </a:rPr>
                <a:t>URSUS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oto Sans Symbols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(Sierra)</a:t>
              </a:r>
              <a:endParaRPr/>
            </a:p>
          </p:txBody>
        </p:sp>
      </p:grpSp>
      <p:sp>
        <p:nvSpPr>
          <p:cNvPr id="143" name="Google Shape;143;p13"/>
          <p:cNvSpPr/>
          <p:nvPr/>
        </p:nvSpPr>
        <p:spPr>
          <a:xfrm>
            <a:off x="2527025" y="1635500"/>
            <a:ext cx="4559700" cy="1746900"/>
          </a:xfrm>
          <a:prstGeom prst="roundRect">
            <a:avLst>
              <a:gd name="adj" fmla="val 16667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"/>
          <p:cNvSpPr txBox="1"/>
          <p:nvPr/>
        </p:nvSpPr>
        <p:spPr>
          <a:xfrm>
            <a:off x="3225763" y="1874350"/>
            <a:ext cx="32484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MaineCat</a:t>
            </a:r>
            <a:endParaRPr sz="4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(InnReach)</a:t>
            </a:r>
            <a:endParaRPr sz="1800" b="1"/>
          </a:p>
        </p:txBody>
      </p:sp>
      <p:grpSp>
        <p:nvGrpSpPr>
          <p:cNvPr id="145" name="Google Shape;145;p13"/>
          <p:cNvGrpSpPr/>
          <p:nvPr/>
        </p:nvGrpSpPr>
        <p:grpSpPr>
          <a:xfrm>
            <a:off x="143680" y="2981108"/>
            <a:ext cx="1783845" cy="820224"/>
            <a:chOff x="239887" y="2147978"/>
            <a:chExt cx="1837500" cy="1602000"/>
          </a:xfrm>
        </p:grpSpPr>
        <p:sp>
          <p:nvSpPr>
            <p:cNvPr id="146" name="Google Shape;146;p13"/>
            <p:cNvSpPr/>
            <p:nvPr/>
          </p:nvSpPr>
          <p:spPr>
            <a:xfrm>
              <a:off x="239887" y="2147978"/>
              <a:ext cx="1837500" cy="1602000"/>
            </a:xfrm>
            <a:prstGeom prst="roundRect">
              <a:avLst>
                <a:gd name="adj" fmla="val 11718"/>
              </a:avLst>
            </a:prstGeom>
            <a:solidFill>
              <a:srgbClr val="00B050"/>
            </a:solidFill>
            <a:ln w="27075" cap="flat" cmpd="sng">
              <a:solidFill>
                <a:srgbClr val="6C8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Noto Sans Symbols"/>
                <a:buNone/>
              </a:pPr>
              <a:endParaRPr sz="2500" b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266216" y="2707681"/>
              <a:ext cx="1759500" cy="4824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126425" tIns="72225" rIns="126425" bIns="722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sz="1400" b="0" u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KOHA Libraries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Noto Sans Symbols"/>
                <a:buNone/>
              </a:pPr>
              <a:r>
                <a:rPr lang="en-US" sz="1400" b="0" u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(via API – </a:t>
              </a:r>
              <a:r>
                <a:rPr lang="en-US">
                  <a:latin typeface="Helvetica Neue"/>
                  <a:ea typeface="Helvetica Neue"/>
                  <a:cs typeface="Helvetica Neue"/>
                  <a:sym typeface="Helvetica Neue"/>
                </a:rPr>
                <a:t>TBD</a:t>
              </a:r>
              <a:endParaRPr sz="2000" b="0" u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cxnSp>
        <p:nvCxnSpPr>
          <p:cNvPr id="148" name="Google Shape;148;p13"/>
          <p:cNvCxnSpPr>
            <a:endCxn id="143" idx="1"/>
          </p:cNvCxnSpPr>
          <p:nvPr/>
        </p:nvCxnSpPr>
        <p:spPr>
          <a:xfrm rot="10800000" flipH="1">
            <a:off x="1868525" y="2508950"/>
            <a:ext cx="658500" cy="639600"/>
          </a:xfrm>
          <a:prstGeom prst="straightConnector1">
            <a:avLst/>
          </a:prstGeom>
          <a:noFill/>
          <a:ln w="36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75" y="228599"/>
            <a:ext cx="8153401" cy="2934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75" y="228599"/>
            <a:ext cx="8153401" cy="293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638" y="765025"/>
            <a:ext cx="7705725" cy="560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5"/>
          <p:cNvSpPr/>
          <p:nvPr/>
        </p:nvSpPr>
        <p:spPr>
          <a:xfrm>
            <a:off x="616650" y="803525"/>
            <a:ext cx="7705800" cy="5600700"/>
          </a:xfrm>
          <a:prstGeom prst="rect">
            <a:avLst/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75" y="228599"/>
            <a:ext cx="8153401" cy="293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638" y="765025"/>
            <a:ext cx="7705725" cy="56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6597" y="1600210"/>
            <a:ext cx="7110824" cy="32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6"/>
          <p:cNvSpPr/>
          <p:nvPr/>
        </p:nvSpPr>
        <p:spPr>
          <a:xfrm>
            <a:off x="616650" y="803525"/>
            <a:ext cx="7705800" cy="56007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"/>
          <p:cNvSpPr/>
          <p:nvPr/>
        </p:nvSpPr>
        <p:spPr>
          <a:xfrm>
            <a:off x="1065150" y="1607050"/>
            <a:ext cx="7062300" cy="32676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75" y="228599"/>
            <a:ext cx="8153401" cy="293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638" y="765025"/>
            <a:ext cx="7705725" cy="56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6597" y="1600210"/>
            <a:ext cx="7110824" cy="326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7"/>
          <p:cNvSpPr/>
          <p:nvPr/>
        </p:nvSpPr>
        <p:spPr>
          <a:xfrm>
            <a:off x="616650" y="803525"/>
            <a:ext cx="7705800" cy="5600700"/>
          </a:xfrm>
          <a:prstGeom prst="rect">
            <a:avLst/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7"/>
          <p:cNvSpPr/>
          <p:nvPr/>
        </p:nvSpPr>
        <p:spPr>
          <a:xfrm>
            <a:off x="1065150" y="1607050"/>
            <a:ext cx="7062300" cy="32676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625" y="2731513"/>
            <a:ext cx="8915400" cy="425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7"/>
          <p:cNvSpPr/>
          <p:nvPr/>
        </p:nvSpPr>
        <p:spPr>
          <a:xfrm>
            <a:off x="429800" y="2784300"/>
            <a:ext cx="8915400" cy="4257600"/>
          </a:xfrm>
          <a:prstGeom prst="rect">
            <a:avLst/>
          </a:prstGeom>
          <a:noFill/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Maine InfoNet Systems</a:t>
            </a:r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9090" algn="l" rtl="0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 b="1"/>
              <a:t>URSUS</a:t>
            </a:r>
            <a:r>
              <a:rPr lang="en-US"/>
              <a:t> - UMaine System Libraries, Maine State Library, Maine Law and Legislative Library, &amp; Bangor Public Library</a:t>
            </a:r>
            <a:endParaRPr/>
          </a:p>
          <a:p>
            <a:pPr marL="457200" lvl="0" indent="-339090" algn="l" rtl="0">
              <a:spcBef>
                <a:spcPts val="1000"/>
              </a:spcBef>
              <a:spcAft>
                <a:spcPts val="0"/>
              </a:spcAft>
              <a:buSzPts val="1740"/>
              <a:buChar char="◻"/>
            </a:pPr>
            <a:r>
              <a:rPr lang="en-US" b="1"/>
              <a:t>Minerva</a:t>
            </a:r>
            <a:r>
              <a:rPr lang="en-US"/>
              <a:t> - 59 Public, Academic, School, &amp; Special Libraries</a:t>
            </a:r>
            <a:endParaRPr/>
          </a:p>
          <a:p>
            <a:pPr marL="457200" lvl="0" indent="-339090" algn="l" rtl="0">
              <a:spcBef>
                <a:spcPts val="1000"/>
              </a:spcBef>
              <a:spcAft>
                <a:spcPts val="1000"/>
              </a:spcAft>
              <a:buSzPts val="1740"/>
              <a:buChar char="◻"/>
            </a:pPr>
            <a:r>
              <a:rPr lang="en-US" b="1"/>
              <a:t>MILS</a:t>
            </a:r>
            <a:r>
              <a:rPr lang="en-US"/>
              <a:t> - 20 Smaller  Public and Academic Libraries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D2IR API	</a:t>
            </a:r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b="1"/>
              <a:t>Direct to INNReach API</a:t>
            </a:r>
            <a:endParaRPr b="1"/>
          </a:p>
          <a:p>
            <a:pPr marL="457200" lvl="0" indent="-339090" algn="l" rtl="0">
              <a:spcBef>
                <a:spcPts val="70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Bi-directional set of calls and responses</a:t>
            </a:r>
            <a:endParaRPr/>
          </a:p>
          <a:p>
            <a:pPr marL="457200" lvl="0" indent="-339090" algn="l" rtl="0">
              <a:spcBef>
                <a:spcPts val="0"/>
              </a:spcBef>
              <a:spcAft>
                <a:spcPts val="0"/>
              </a:spcAft>
              <a:buSzPts val="1740"/>
              <a:buChar char="◻"/>
            </a:pPr>
            <a:r>
              <a:rPr lang="en-US"/>
              <a:t>Allows for :</a:t>
            </a:r>
            <a:endParaRPr/>
          </a:p>
          <a:p>
            <a:pPr marL="914400" lvl="1" indent="-344169" algn="l" rtl="0">
              <a:spcBef>
                <a:spcPts val="0"/>
              </a:spcBef>
              <a:spcAft>
                <a:spcPts val="0"/>
              </a:spcAft>
              <a:buSzPts val="1820"/>
              <a:buChar char="⬜"/>
            </a:pPr>
            <a:r>
              <a:rPr lang="en-US"/>
              <a:t>Records to be loaded into MaineCat</a:t>
            </a:r>
            <a:endParaRPr/>
          </a:p>
          <a:p>
            <a:pPr marL="914400" lvl="1" indent="-344169" algn="l" rtl="0">
              <a:spcBef>
                <a:spcPts val="0"/>
              </a:spcBef>
              <a:spcAft>
                <a:spcPts val="0"/>
              </a:spcAft>
              <a:buSzPts val="1820"/>
              <a:buChar char="⬜"/>
            </a:pPr>
            <a:r>
              <a:rPr lang="en-US"/>
              <a:t>Patrons to request items directly through MaineCat</a:t>
            </a:r>
            <a:endParaRPr/>
          </a:p>
          <a:p>
            <a:pPr marL="914400" lvl="1" indent="-344169" algn="l" rtl="0">
              <a:spcBef>
                <a:spcPts val="0"/>
              </a:spcBef>
              <a:spcAft>
                <a:spcPts val="0"/>
              </a:spcAft>
              <a:buSzPts val="1820"/>
              <a:buChar char="⬜"/>
            </a:pPr>
            <a:r>
              <a:rPr lang="en-US"/>
              <a:t>Items to be directly requested through MaineCat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 txBox="1"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0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Google Shape;2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525" y="391976"/>
            <a:ext cx="8586956" cy="570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On-screen Show (4:3)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Noto Sans Symbols</vt:lpstr>
      <vt:lpstr>Calibri</vt:lpstr>
      <vt:lpstr>Helvetica Neue</vt:lpstr>
      <vt:lpstr>Questrial</vt:lpstr>
      <vt:lpstr>Arial</vt:lpstr>
      <vt:lpstr>Helvetica Neue Light</vt:lpstr>
      <vt:lpstr>Median</vt:lpstr>
      <vt:lpstr>MaineCat Environment</vt:lpstr>
      <vt:lpstr>PowerPoint Presentation</vt:lpstr>
      <vt:lpstr>PowerPoint Presentation</vt:lpstr>
      <vt:lpstr>PowerPoint Presentation</vt:lpstr>
      <vt:lpstr>PowerPoint Presentation</vt:lpstr>
      <vt:lpstr>Maine InfoNet Systems</vt:lpstr>
      <vt:lpstr>D2IR API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MaineCat Environment</dc:title>
  <cp:lastModifiedBy>Matthew Revitt</cp:lastModifiedBy>
  <cp:revision>1</cp:revision>
  <dcterms:modified xsi:type="dcterms:W3CDTF">2019-10-01T16:29:56Z</dcterms:modified>
</cp:coreProperties>
</file>